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24"/>
  </p:notesMasterIdLst>
  <p:handoutMasterIdLst>
    <p:handoutMasterId r:id="rId25"/>
  </p:handoutMasterIdLst>
  <p:sldIdLst>
    <p:sldId id="265" r:id="rId5"/>
    <p:sldId id="270" r:id="rId6"/>
    <p:sldId id="271" r:id="rId7"/>
    <p:sldId id="274" r:id="rId8"/>
    <p:sldId id="272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5843" autoAdjust="0"/>
  </p:normalViewPr>
  <p:slideViewPr>
    <p:cSldViewPr snapToGrid="0" showGuides="1">
      <p:cViewPr>
        <p:scale>
          <a:sx n="66" d="100"/>
          <a:sy n="66" d="100"/>
        </p:scale>
        <p:origin x="-476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300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DDCB7EC-CEDA-42D5-8A0A-747B258F7B12}" type="datetime1">
              <a:rPr lang="ru-RU" smtClean="0"/>
              <a:t>16.02.2021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78FE58C-C1A6-4C4C-90C2-B7F5B0504B2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605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7BBAA-8962-46BE-8131-E6CE08071E10}" type="datetime1">
              <a:rPr lang="ru-RU" smtClean="0"/>
              <a:pPr/>
              <a:t>16.02.2021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10E1E9A-E921-4174-A0FC-51868D7AC568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378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10E1E9A-E921-4174-A0FC-51868D7AC56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9188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A2AAF71-7088-4082-A4B5-5D2286FF71AE}" type="datetime1">
              <a:rPr lang="ru-RU" noProof="0" smtClean="0"/>
              <a:t>16.02.2021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A05DDED-C00D-420D-BCCC-88709E63D747}" type="datetime1">
              <a:rPr lang="ru-RU" noProof="0" smtClean="0"/>
              <a:t>16.02.2021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EDCCF59-F12C-4B22-A0B5-0569E7EBF814}" type="datetime1">
              <a:rPr lang="ru-RU" noProof="0" smtClean="0"/>
              <a:t>16.02.2021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130E92-8550-4A93-A5ED-7A5CF78928CB}" type="datetime1">
              <a:rPr lang="ru-RU" noProof="0" smtClean="0"/>
              <a:t>16.02.2021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138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E50B887-75E0-4C5B-AF37-E33049182621}" type="datetime1">
              <a:rPr lang="ru-RU" noProof="0" smtClean="0"/>
              <a:t>16.02.2021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3379668-2161-488D-96B8-6A859D0F15B4}" type="datetime1">
              <a:rPr lang="ru-RU" noProof="0" smtClean="0"/>
              <a:t>16.02.2021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939C50-7762-4792-95E1-E7874CF6E4AE}" type="datetime1">
              <a:rPr lang="ru-RU" noProof="0" smtClean="0"/>
              <a:t>16.02.2021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F901220-6B3C-4719-8281-16AA8BA3EF64}" type="datetime1">
              <a:rPr lang="ru-RU" noProof="0" smtClean="0"/>
              <a:t>16.02.2021</a:t>
            </a:fld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2D7245F-B3C7-4358-926A-1EE496656B67}" type="datetime1">
              <a:rPr lang="ru-RU" noProof="0" smtClean="0"/>
              <a:t>16.02.2021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2D0A9D0-FD05-4374-8990-9A13D81CB546}" type="datetime1">
              <a:rPr lang="ru-RU" noProof="0" smtClean="0"/>
              <a:t>16.02.2021</a:t>
            </a:fld>
            <a:endParaRPr lang="ru-RU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A970C57-C6EC-43E3-AE3A-40D83CDB2BD6}" type="datetime1">
              <a:rPr lang="ru-RU" noProof="0" smtClean="0"/>
              <a:t>16.02.2021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7724B01-8CDF-43F1-A896-03E2F79CCBAE}" type="datetime1">
              <a:rPr lang="ru-RU" noProof="0" smtClean="0"/>
              <a:t>16.02.2021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71B7BAC7-FE87-40F6-AA24-4F4685D1B02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C3194B10-7A25-4893-8C5C-B707DE59842E}" type="datetime1">
              <a:rPr lang="ru-RU" noProof="0" smtClean="0"/>
              <a:t>16.02.2021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71B7BAC7-FE87-40F6-AA24-4F4685D1B02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68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3700" y="1866900"/>
            <a:ext cx="9144000" cy="2387600"/>
          </a:xfrm>
        </p:spPr>
        <p:txBody>
          <a:bodyPr rtlCol="0"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с обучающимися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2020-2021 учебный год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CE56B42-D75F-4B6A-B91E-F9AF2009DDD8}"/>
              </a:ext>
            </a:extLst>
          </p:cNvPr>
          <p:cNvSpPr/>
          <p:nvPr/>
        </p:nvSpPr>
        <p:spPr>
          <a:xfrm>
            <a:off x="3340100" y="465881"/>
            <a:ext cx="6362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с.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Дерзиг-Аксы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0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Pictures\IMG_17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-381000"/>
            <a:ext cx="1016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56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Pictures\IMG_17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-381000"/>
            <a:ext cx="1016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61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Pictures\IMG_17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18" y="-1193334"/>
            <a:ext cx="10544961" cy="81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66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Pictures\IMG_17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74" y="209723"/>
            <a:ext cx="10872133" cy="550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2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Pictures\IMG_17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26" y="184559"/>
            <a:ext cx="5092117" cy="632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7244" y="587229"/>
            <a:ext cx="5453777" cy="5780015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Ученик 10 </a:t>
            </a:r>
            <a:r>
              <a:rPr lang="ru-RU" sz="2000" dirty="0"/>
              <a:t>класса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err="1" smtClean="0"/>
              <a:t>Монгуш</a:t>
            </a:r>
            <a:r>
              <a:rPr lang="ru-RU" sz="2000" dirty="0" smtClean="0"/>
              <a:t> </a:t>
            </a:r>
            <a:r>
              <a:rPr lang="ru-RU" sz="2000" dirty="0" err="1" smtClean="0"/>
              <a:t>Хулер</a:t>
            </a:r>
            <a:r>
              <a:rPr lang="ru-RU" sz="2000" dirty="0" smtClean="0"/>
              <a:t> </a:t>
            </a:r>
            <a:r>
              <a:rPr lang="ru-RU" sz="2000" dirty="0" err="1" smtClean="0"/>
              <a:t>Аясович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фотоконкурс </a:t>
            </a:r>
            <a:r>
              <a:rPr lang="ru-RU" sz="2000" dirty="0"/>
              <a:t>«Профессия моей мечты»</a:t>
            </a:r>
          </a:p>
        </p:txBody>
      </p:sp>
    </p:spTree>
    <p:extLst>
      <p:ext uri="{BB962C8B-B14F-4D97-AF65-F5344CB8AC3E}">
        <p14:creationId xmlns:p14="http://schemas.microsoft.com/office/powerpoint/2010/main" val="464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Pictures\IMG_17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173" y="0"/>
            <a:ext cx="5982748" cy="658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559" y="645952"/>
            <a:ext cx="5385732" cy="486921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Ученик </a:t>
            </a:r>
            <a:r>
              <a:rPr lang="ru-RU" sz="2000" dirty="0"/>
              <a:t>11 класса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err="1" smtClean="0"/>
              <a:t>Хомушку</a:t>
            </a:r>
            <a:r>
              <a:rPr lang="ru-RU" sz="2000" dirty="0" smtClean="0"/>
              <a:t> </a:t>
            </a:r>
            <a:r>
              <a:rPr lang="ru-RU" sz="2000" dirty="0" err="1" smtClean="0"/>
              <a:t>Оттук</a:t>
            </a:r>
            <a:r>
              <a:rPr lang="ru-RU" sz="2000" dirty="0" smtClean="0"/>
              <a:t>-Даш</a:t>
            </a:r>
            <a:br>
              <a:rPr lang="ru-RU" sz="2000" dirty="0" smtClean="0"/>
            </a:br>
            <a:r>
              <a:rPr lang="ru-RU" sz="2000" dirty="0" err="1" smtClean="0"/>
              <a:t>Радикович</a:t>
            </a:r>
            <a:r>
              <a:rPr lang="ru-RU" sz="2000" dirty="0" smtClean="0"/>
              <a:t>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фотоконкурс </a:t>
            </a:r>
            <a:r>
              <a:rPr lang="ru-RU" sz="2000" dirty="0"/>
              <a:t>«Профессия моей мечты»</a:t>
            </a:r>
          </a:p>
        </p:txBody>
      </p:sp>
    </p:spTree>
    <p:extLst>
      <p:ext uri="{BB962C8B-B14F-4D97-AF65-F5344CB8AC3E}">
        <p14:creationId xmlns:p14="http://schemas.microsoft.com/office/powerpoint/2010/main" val="84185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Pictures\IMG_17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08" y="-1718112"/>
            <a:ext cx="5715000" cy="837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9523" y="914400"/>
            <a:ext cx="4614878" cy="460076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Ученица </a:t>
            </a:r>
            <a:r>
              <a:rPr lang="ru-RU" sz="2000" dirty="0"/>
              <a:t>11 класса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err="1" smtClean="0"/>
              <a:t>Салчак</a:t>
            </a:r>
            <a:r>
              <a:rPr lang="ru-RU" sz="2000" dirty="0" smtClean="0"/>
              <a:t> </a:t>
            </a:r>
            <a:r>
              <a:rPr lang="ru-RU" sz="2000" dirty="0" err="1" smtClean="0"/>
              <a:t>Онзагай</a:t>
            </a:r>
            <a:r>
              <a:rPr lang="ru-RU" sz="2000" dirty="0" smtClean="0"/>
              <a:t>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фотоконкурс </a:t>
            </a:r>
            <a:r>
              <a:rPr lang="ru-RU" sz="2000" dirty="0"/>
              <a:t>«Профессия моей мечты»</a:t>
            </a:r>
          </a:p>
        </p:txBody>
      </p:sp>
    </p:spTree>
    <p:extLst>
      <p:ext uri="{BB962C8B-B14F-4D97-AF65-F5344CB8AC3E}">
        <p14:creationId xmlns:p14="http://schemas.microsoft.com/office/powerpoint/2010/main" val="202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Pictures\IMG_1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72" y="332064"/>
            <a:ext cx="5275743" cy="627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1409" y="1115736"/>
            <a:ext cx="5519956" cy="4399432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Ученица 11 класса </a:t>
            </a:r>
            <a:br>
              <a:rPr lang="ru-RU" sz="2000" dirty="0" smtClean="0"/>
            </a:br>
            <a:r>
              <a:rPr lang="ru-RU" sz="2000" dirty="0" err="1" smtClean="0"/>
              <a:t>Хомушку</a:t>
            </a:r>
            <a:r>
              <a:rPr lang="ru-RU" sz="2000" dirty="0" smtClean="0"/>
              <a:t> </a:t>
            </a:r>
            <a:r>
              <a:rPr lang="ru-RU" sz="2000" dirty="0" err="1" smtClean="0"/>
              <a:t>Айслана</a:t>
            </a:r>
            <a:r>
              <a:rPr lang="ru-RU" sz="2000" dirty="0" smtClean="0"/>
              <a:t> Юрьевна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фотоконкурс «Профессия моей мечты»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6089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15" y="973123"/>
            <a:ext cx="9067567" cy="489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1053" y="5863904"/>
            <a:ext cx="8683348" cy="922789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err="1" smtClean="0"/>
              <a:t>Лепбук</a:t>
            </a:r>
            <a:r>
              <a:rPr lang="ru-RU" sz="2000" dirty="0" smtClean="0"/>
              <a:t> « Профессия моей мечты» выполнила ученица 7 класса </a:t>
            </a:r>
            <a:r>
              <a:rPr lang="ru-RU" sz="2000" dirty="0" err="1" smtClean="0"/>
              <a:t>Куулар</a:t>
            </a:r>
            <a:r>
              <a:rPr lang="ru-RU" sz="2000" dirty="0" smtClean="0"/>
              <a:t> </a:t>
            </a:r>
            <a:r>
              <a:rPr lang="ru-RU" sz="2000" dirty="0" err="1" smtClean="0"/>
              <a:t>Айыран</a:t>
            </a:r>
            <a:r>
              <a:rPr lang="ru-RU" sz="2000" dirty="0" smtClean="0"/>
              <a:t> </a:t>
            </a:r>
            <a:r>
              <a:rPr lang="ru-RU" sz="2000" dirty="0" err="1" smtClean="0"/>
              <a:t>Амыровна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8653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87" y="250257"/>
            <a:ext cx="5237348" cy="625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799" y="385011"/>
            <a:ext cx="4673601" cy="5130157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smtClean="0"/>
              <a:t/>
            </a:r>
            <a:br>
              <a:rPr lang="ru-RU" sz="3200" smtClean="0"/>
            </a:br>
            <a:r>
              <a:rPr lang="ru-RU" sz="3200"/>
              <a:t/>
            </a:r>
            <a:br>
              <a:rPr lang="ru-RU" sz="3200"/>
            </a:br>
            <a:r>
              <a:rPr lang="ru-RU" sz="3200" smtClean="0"/>
              <a:t>Ознакомление и раздача </a:t>
            </a:r>
            <a:r>
              <a:rPr lang="ru-RU" sz="3200" dirty="0" smtClean="0"/>
              <a:t>буклетов техникумов и Вуза Республики Тыва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194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281FF47-216A-430D-B50D-B63BE6CBB177}"/>
              </a:ext>
            </a:extLst>
          </p:cNvPr>
          <p:cNvSpPr/>
          <p:nvPr/>
        </p:nvSpPr>
        <p:spPr>
          <a:xfrm>
            <a:off x="1308100" y="1377887"/>
            <a:ext cx="105918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Цели: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 и возможностей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профессиональной ориентации и самоопределения с целью получения необходимых первоначальных знаний, умений и навыков, формирования профессиональных планов обучающихся способствующих решению проблем трудовой и социальной адаптации.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  создание эффективной системы профессионального сопровождения учащихся в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соответствии с их способностями, интересами и запросами рынка труда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84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773761D-9080-4061-AC45-9BFFDBED863D}"/>
              </a:ext>
            </a:extLst>
          </p:cNvPr>
          <p:cNvSpPr/>
          <p:nvPr/>
        </p:nvSpPr>
        <p:spPr>
          <a:xfrm>
            <a:off x="1993900" y="612844"/>
            <a:ext cx="96647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осознанного профессионального самоопределения учащихся в соответствии со способностями, склонностями, личностными особенностями, потребностями общества, формирование способности к социально-профессиональной адаптации в обществе;</a:t>
            </a:r>
          </a:p>
          <a:p>
            <a:pPr marL="342900" indent="-342900">
              <a:buFontTx/>
              <a:buChar char="-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систему подготовки учащихся 9 класса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 способствовать проектированию подростками своих жизненных и профессиональных планов, идеалов будущей профессии и возможных моделей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высокой квалификации в ней.</a:t>
            </a:r>
          </a:p>
        </p:txBody>
      </p:sp>
    </p:spTree>
    <p:extLst>
      <p:ext uri="{BB962C8B-B14F-4D97-AF65-F5344CB8AC3E}">
        <p14:creationId xmlns:p14="http://schemas.microsoft.com/office/powerpoint/2010/main" val="56756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594D419-5709-453C-A23E-6E83B995C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210" y="1311275"/>
            <a:ext cx="4869180" cy="641350"/>
          </a:xfrm>
        </p:spPr>
        <p:txBody>
          <a:bodyPr>
            <a:norm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B005904-0F21-424A-9DAE-0FC50AEA42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4956" y="3691821"/>
            <a:ext cx="4572000" cy="1112838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и интервью, тесты, опросники, наблюдение, использование игровых и тренинговых ситуаций и т.д;</a:t>
            </a:r>
          </a:p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4240F5-7F64-4082-B312-8D8C2393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503" y="795141"/>
            <a:ext cx="474980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/>
              <a:t>Используемые методы, технологии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E2095D0-ECB6-4EAF-80CC-E99825632B87}"/>
              </a:ext>
            </a:extLst>
          </p:cNvPr>
          <p:cNvSpPr/>
          <p:nvPr/>
        </p:nvSpPr>
        <p:spPr>
          <a:xfrm>
            <a:off x="1115697" y="1084660"/>
            <a:ext cx="2895600" cy="15819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профессиональной психодиагностики </a:t>
            </a:r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xmlns="" id="{431A2A53-7EEA-4188-9D66-BD812E6C1216}"/>
              </a:ext>
            </a:extLst>
          </p:cNvPr>
          <p:cNvSpPr/>
          <p:nvPr/>
        </p:nvSpPr>
        <p:spPr>
          <a:xfrm>
            <a:off x="2372997" y="2840832"/>
            <a:ext cx="381000" cy="862409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8477B3D-9FD1-4678-96B9-43959B70C124}"/>
              </a:ext>
            </a:extLst>
          </p:cNvPr>
          <p:cNvSpPr/>
          <p:nvPr/>
        </p:nvSpPr>
        <p:spPr>
          <a:xfrm>
            <a:off x="5044443" y="2454275"/>
            <a:ext cx="2895600" cy="15819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Информационно-справочные и просветительские методы</a:t>
            </a: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xmlns="" id="{6AC9670B-C776-4C2C-A4DA-4D898360208B}"/>
              </a:ext>
            </a:extLst>
          </p:cNvPr>
          <p:cNvSpPr/>
          <p:nvPr/>
        </p:nvSpPr>
        <p:spPr>
          <a:xfrm>
            <a:off x="6400801" y="4177875"/>
            <a:ext cx="381000" cy="862409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39C29856-5024-4C60-B6C3-635DBB1A30B8}"/>
              </a:ext>
            </a:extLst>
          </p:cNvPr>
          <p:cNvSpPr/>
          <p:nvPr/>
        </p:nvSpPr>
        <p:spPr>
          <a:xfrm>
            <a:off x="8866507" y="1084660"/>
            <a:ext cx="2895600" cy="15819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морально-эмоциональной поддержки обучающихся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CACD4641-B731-41ED-BB38-421C951CFE1E}"/>
              </a:ext>
            </a:extLst>
          </p:cNvPr>
          <p:cNvSpPr/>
          <p:nvPr/>
        </p:nvSpPr>
        <p:spPr>
          <a:xfrm>
            <a:off x="3733801" y="4982659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профориентационные уроки; справочная литература, информационно-поисковые системы,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встречи со специалистами по различным профессиям, классные часы по профориентации</a:t>
            </a:r>
            <a:endParaRPr lang="ru-RU" sz="2000" dirty="0"/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xmlns="" id="{4DB2C2B5-778A-4057-B21A-56500B3D8755}"/>
              </a:ext>
            </a:extLst>
          </p:cNvPr>
          <p:cNvSpPr/>
          <p:nvPr/>
        </p:nvSpPr>
        <p:spPr>
          <a:xfrm>
            <a:off x="10123807" y="2742923"/>
            <a:ext cx="381000" cy="862409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BBABFBDC-4F5C-477A-8EC7-D7A49CEA46FC}"/>
              </a:ext>
            </a:extLst>
          </p:cNvPr>
          <p:cNvSpPr/>
          <p:nvPr/>
        </p:nvSpPr>
        <p:spPr>
          <a:xfrm>
            <a:off x="8714106" y="3605332"/>
            <a:ext cx="35814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тренинги, публичные выступления, различные положительные примеры самоопределения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5330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BB86CC7-D3E3-4556-B5D6-127C472D2433}"/>
              </a:ext>
            </a:extLst>
          </p:cNvPr>
          <p:cNvSpPr/>
          <p:nvPr/>
        </p:nvSpPr>
        <p:spPr>
          <a:xfrm>
            <a:off x="3841640" y="568152"/>
            <a:ext cx="5104475" cy="405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Содержание профориентационной работы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F712937E-B93B-4EC8-AD3D-77B1D2A46F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767757"/>
              </p:ext>
            </p:extLst>
          </p:nvPr>
        </p:nvGraphicFramePr>
        <p:xfrm>
          <a:off x="1676400" y="1219200"/>
          <a:ext cx="9434957" cy="5206364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9434957">
                  <a:extLst>
                    <a:ext uri="{9D8B030D-6E8A-4147-A177-3AD203B41FA5}">
                      <a16:colId xmlns:a16="http://schemas.microsoft.com/office/drawing/2014/main" xmlns="" val="3934866788"/>
                    </a:ext>
                  </a:extLst>
                </a:gridCol>
              </a:tblGrid>
              <a:tr h="2117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 информации об учебных заведениях.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2661024"/>
                  </a:ext>
                </a:extLst>
              </a:tr>
              <a:tr h="2117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каталога профессий.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30612753"/>
                  </a:ext>
                </a:extLst>
              </a:tr>
              <a:tr h="2117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Профориентация игра «Мир профессий».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34210492"/>
                  </a:ext>
                </a:extLst>
              </a:tr>
              <a:tr h="2117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 «Право выбора». 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28218417"/>
                  </a:ext>
                </a:extLst>
              </a:tr>
              <a:tr h="3583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04405457"/>
                  </a:ext>
                </a:extLst>
              </a:tr>
              <a:tr h="2117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Встречи с представителями различных профессий 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32293020"/>
                  </a:ext>
                </a:extLst>
              </a:tr>
              <a:tr h="2734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8845772"/>
                  </a:ext>
                </a:extLst>
              </a:tr>
              <a:tr h="2117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Классный часы.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39207680"/>
                  </a:ext>
                </a:extLst>
              </a:tr>
              <a:tr h="4332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Профориентационная информация: техникумы 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ВУЗы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</a:t>
                      </a:r>
                      <a:r>
                        <a:rPr lang="ru-RU" sz="20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Тува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64201034"/>
                  </a:ext>
                </a:extLst>
              </a:tr>
              <a:tr h="4332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профессиональной диагностики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учащихся 9-11 классов.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39218023"/>
                  </a:ext>
                </a:extLst>
              </a:tr>
              <a:tr h="2117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33728517"/>
                  </a:ext>
                </a:extLst>
              </a:tr>
              <a:tr h="2117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 в абитуриенты «О порядке приема».</a:t>
                      </a:r>
                      <a:endParaRPr lang="ru-RU" sz="2000" b="0" i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4066405"/>
                  </a:ext>
                </a:extLst>
              </a:tr>
              <a:tr h="2117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06419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719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9" y="134224"/>
            <a:ext cx="11140580" cy="6417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8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99" y="499146"/>
            <a:ext cx="11017540" cy="613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73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Pictures\IMG_17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571500"/>
            <a:ext cx="1016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3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Pictures\IMG_17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87" y="-1776835"/>
            <a:ext cx="10863742" cy="10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82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DD01B8-816B-49B7-8C81-03AB51D87C54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024FD56-CE1B-42FC-9E83-BFBF160724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53D857-4181-4777-8893-6E45A690F9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83</TotalTime>
  <Words>264</Words>
  <Application>Microsoft Office PowerPoint</Application>
  <PresentationFormat>Произвольный</PresentationFormat>
  <Paragraphs>42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План профориентационной работы с обучающимися  на 2020-2021 учебный год       </vt:lpstr>
      <vt:lpstr>Презентация PowerPoint</vt:lpstr>
      <vt:lpstr>Презентация PowerPoint</vt:lpstr>
      <vt:lpstr>Используемые методы, технологии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Ученик 10 класса   Монгуш Хулер Аясович  фотоконкурс «Профессия моей мечты»</vt:lpstr>
      <vt:lpstr>     Ученик 11 класса   Хомушку Оттук-Даш Радикович   фотоконкурс «Профессия моей мечты»</vt:lpstr>
      <vt:lpstr>     Ученица 11 класса   Салчак Онзагай   фотоконкурс «Профессия моей мечты»</vt:lpstr>
      <vt:lpstr>     Ученица 11 класса  Хомушку Айслана Юрьевна  фотоконкурс «Профессия моей мечты»</vt:lpstr>
      <vt:lpstr>Лепбук « Профессия моей мечты» выполнила ученица 7 класса Куулар Айыран Амыровна</vt:lpstr>
      <vt:lpstr>  Ознакомление и раздача буклетов техникумов и Вуза Республики Тыва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 профориентационной работы с обучающимися  на 2018-2019 учебный год</dc:title>
  <dc:creator>ULI</dc:creator>
  <cp:lastModifiedBy>1</cp:lastModifiedBy>
  <cp:revision>9</cp:revision>
  <dcterms:created xsi:type="dcterms:W3CDTF">2018-12-15T14:16:16Z</dcterms:created>
  <dcterms:modified xsi:type="dcterms:W3CDTF">2021-02-16T05:55:34Z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